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60" r:id="rId6"/>
    <p:sldId id="267" r:id="rId7"/>
    <p:sldId id="261" r:id="rId8"/>
    <p:sldId id="266" r:id="rId9"/>
    <p:sldId id="269" r:id="rId10"/>
    <p:sldId id="270" r:id="rId11"/>
    <p:sldId id="271" r:id="rId12"/>
    <p:sldId id="263" r:id="rId13"/>
    <p:sldId id="264" r:id="rId14"/>
  </p:sldIdLst>
  <p:sldSz cx="12192000" cy="6858000"/>
  <p:notesSz cx="6858000" cy="9144000"/>
  <p:embeddedFontLst>
    <p:embeddedFont>
      <p:font typeface="KoPubWorld돋움체 Bold" panose="020B0600000101010101" charset="-127"/>
      <p:bold r:id="rId16"/>
    </p:embeddedFont>
    <p:embeddedFont>
      <p:font typeface="KoPubWorld돋움체 Light" panose="020B0600000101010101" charset="-127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36D2CE"/>
    <a:srgbClr val="64DECF"/>
    <a:srgbClr val="85EFE2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07EAE-417C-441E-8EBE-289F7EECAFC4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4D73A-9125-43F8-90B9-F796809CF6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223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en-rosalind-5bc863.netlify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138505" y="2922628"/>
            <a:ext cx="86805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rPr>
              <a:t>공공데이터</a:t>
            </a:r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rPr>
              <a:t>를 이용한 </a:t>
            </a:r>
            <a:r>
              <a:rPr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rPr>
              <a:t>버스</a:t>
            </a:r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rPr>
              <a:t> 알림이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266119" y="2541180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441048" y="2490415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rPr>
              <a:t>창업 캡스톤 디자인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025961" y="4840974"/>
            <a:ext cx="1915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컴퓨터공학과 </a:t>
            </a:r>
            <a:endParaRPr lang="en-US" altLang="ko-KR" sz="16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201611122</a:t>
            </a:r>
          </a:p>
          <a:p>
            <a:pPr algn="ctr"/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이성원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	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17271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구현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143FA6-431C-424C-AE8B-CF78D2C174D1}"/>
              </a:ext>
            </a:extLst>
          </p:cNvPr>
          <p:cNvSpPr txBox="1"/>
          <p:nvPr/>
        </p:nvSpPr>
        <p:spPr>
          <a:xfrm>
            <a:off x="557400" y="1164849"/>
            <a:ext cx="319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API </a:t>
            </a:r>
            <a:r>
              <a:rPr lang="ko-KR" altLang="en-US" sz="2000" b="1"/>
              <a:t>구현 </a:t>
            </a:r>
            <a:r>
              <a:rPr lang="en-US" altLang="ko-KR" sz="2000" b="1"/>
              <a:t>– </a:t>
            </a:r>
            <a:r>
              <a:rPr lang="ko-KR" altLang="en-US" sz="2000" b="1"/>
              <a:t>지도 </a:t>
            </a:r>
            <a:r>
              <a:rPr lang="en-US" altLang="ko-KR" sz="2000" b="1"/>
              <a:t>API</a:t>
            </a:r>
            <a:endParaRPr lang="ko-KR" altLang="en-US" sz="20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07388C-B7E0-444E-AC02-AACCC84ABFA9}"/>
              </a:ext>
            </a:extLst>
          </p:cNvPr>
          <p:cNvSpPr txBox="1"/>
          <p:nvPr/>
        </p:nvSpPr>
        <p:spPr>
          <a:xfrm>
            <a:off x="6642948" y="1662882"/>
            <a:ext cx="361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WebView </a:t>
            </a:r>
            <a:r>
              <a:rPr lang="ko-KR" altLang="en-US" sz="1600" b="1"/>
              <a:t>컴포넌트 활용</a:t>
            </a:r>
            <a:endParaRPr lang="en-US" altLang="ko-KR" sz="1600" b="1"/>
          </a:p>
        </p:txBody>
      </p:sp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711A36DA-7243-44E7-BF66-2D07C0399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49" y="2122092"/>
            <a:ext cx="4192742" cy="3752298"/>
          </a:xfrm>
          <a:prstGeom prst="rect">
            <a:avLst/>
          </a:prstGeom>
        </p:spPr>
      </p:pic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005DD9BD-5C2D-4667-96BB-D6DF7B57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98" y="2122092"/>
            <a:ext cx="4419600" cy="375229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3E60502-4361-4A51-AD12-D4AD0322AC6F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5153891" y="3998241"/>
            <a:ext cx="13328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1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17271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시연 영상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녹화_2021_06_03_05_53_15_33">
            <a:hlinkClick r:id="" action="ppaction://media"/>
            <a:extLst>
              <a:ext uri="{FF2B5EF4-FFF2-40B4-BE49-F238E27FC236}">
                <a16:creationId xmlns:a16="http://schemas.microsoft.com/office/drawing/2014/main" id="{4FD2A1DC-ADDD-4558-9FC2-3976806CFA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599" y="1409700"/>
            <a:ext cx="9000876" cy="47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1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817627" y="3248799"/>
            <a:ext cx="6556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5176787" y="2847497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5176786" y="2828835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</a:t>
            </a:r>
            <a:r>
              <a:rPr lang="en-US" altLang="ko-KR" sz="200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271277" y="1669460"/>
            <a:ext cx="5019541" cy="830997"/>
            <a:chOff x="3403338" y="2598003"/>
            <a:chExt cx="4788510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198111" cy="830997"/>
              <a:chOff x="3403338" y="2598003"/>
              <a:chExt cx="2198111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791094"/>
                <a:ext cx="14194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KoPubWorld돋움체 Light" panose="00000300000000000000" pitchFamily="2" charset="-127"/>
                  </a:rPr>
                  <a:t>프로젝트 개요</a:t>
                </a:r>
                <a:endParaRPr lang="en-US" altLang="ko-KR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1737814" cy="830997"/>
              <a:chOff x="6454034" y="2598003"/>
              <a:chExt cx="1737814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791094"/>
                <a:ext cx="9591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KoPubWorld돋움체 Bold" panose="00000800000000000000" pitchFamily="2" charset="-127"/>
                  </a:rPr>
                  <a:t>주요기능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282163" y="2915956"/>
            <a:ext cx="4609173" cy="830997"/>
            <a:chOff x="3403338" y="2598003"/>
            <a:chExt cx="4397030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1378683" cy="830997"/>
              <a:chOff x="3403338" y="2598003"/>
              <a:chExt cx="1378683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214373" y="2791094"/>
                <a:ext cx="5676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KoPubWorld돋움체 Light" panose="00000300000000000000" pitchFamily="2" charset="-127"/>
                  </a:rPr>
                  <a:t>설계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1346334" cy="830997"/>
              <a:chOff x="6454034" y="2598003"/>
              <a:chExt cx="1346334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791094"/>
                <a:ext cx="5676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Light" panose="00000300000000000000" pitchFamily="2" charset="-127"/>
                  </a:rPr>
                  <a:t>구현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017842E-C19A-4E7B-A068-09E742C9F222}"/>
              </a:ext>
            </a:extLst>
          </p:cNvPr>
          <p:cNvGrpSpPr/>
          <p:nvPr/>
        </p:nvGrpSpPr>
        <p:grpSpPr>
          <a:xfrm>
            <a:off x="3282163" y="4162452"/>
            <a:ext cx="4822372" cy="830997"/>
            <a:chOff x="3403338" y="2598003"/>
            <a:chExt cx="4600417" cy="83099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1405D38-7534-4EC9-8156-08A1C76AC66A}"/>
                </a:ext>
              </a:extLst>
            </p:cNvPr>
            <p:cNvGrpSpPr/>
            <p:nvPr/>
          </p:nvGrpSpPr>
          <p:grpSpPr>
            <a:xfrm>
              <a:off x="3403338" y="2598003"/>
              <a:ext cx="1838979" cy="830997"/>
              <a:chOff x="3403338" y="2598003"/>
              <a:chExt cx="1838979" cy="8309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6B3AC4-5175-443E-A162-1E8DE4BB003E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3679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05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7FC890-1DED-4639-BD5B-D5CF0E9D930F}"/>
                  </a:ext>
                </a:extLst>
              </p:cNvPr>
              <p:cNvSpPr txBox="1"/>
              <p:nvPr/>
            </p:nvSpPr>
            <p:spPr>
              <a:xfrm>
                <a:off x="4214373" y="2791094"/>
                <a:ext cx="10279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KoPubWorld돋움체 Light" panose="00000300000000000000" pitchFamily="2" charset="-127"/>
                  </a:rPr>
                  <a:t>시연 영상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B4246B0-4D45-4056-81B8-A7E21531245F}"/>
                </a:ext>
              </a:extLst>
            </p:cNvPr>
            <p:cNvGrpSpPr/>
            <p:nvPr/>
          </p:nvGrpSpPr>
          <p:grpSpPr>
            <a:xfrm>
              <a:off x="6454034" y="2598003"/>
              <a:ext cx="1549721" cy="830997"/>
              <a:chOff x="6454034" y="2598003"/>
              <a:chExt cx="1549721" cy="83099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B2476-10FF-4792-AB0B-CB53561D5978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367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06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211CAB-5D92-4D96-8CDA-C1B2356E741C}"/>
                  </a:ext>
                </a:extLst>
              </p:cNvPr>
              <p:cNvSpPr txBox="1"/>
              <p:nvPr/>
            </p:nvSpPr>
            <p:spPr>
              <a:xfrm>
                <a:off x="7232720" y="2791094"/>
                <a:ext cx="771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Light" panose="00000300000000000000" pitchFamily="2" charset="-127"/>
                  </a:rPr>
                  <a:t>Q</a:t>
                </a:r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Light" panose="00000300000000000000" pitchFamily="2" charset="-127"/>
                  </a:rPr>
                  <a:t> </a:t>
                </a:r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Light" panose="00000300000000000000" pitchFamily="2" charset="-127"/>
                  </a:rPr>
                  <a:t>&amp;</a:t>
                </a:r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Light" panose="00000300000000000000" pitchFamily="2" charset="-127"/>
                  </a:rPr>
                  <a:t> </a:t>
                </a:r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Light" panose="00000300000000000000" pitchFamily="2" charset="-127"/>
                  </a:rPr>
                  <a:t>A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9FAF60-28BF-4786-8F77-B93C66C90798}"/>
              </a:ext>
            </a:extLst>
          </p:cNvPr>
          <p:cNvSpPr/>
          <p:nvPr/>
        </p:nvSpPr>
        <p:spPr>
          <a:xfrm>
            <a:off x="1603290" y="4182386"/>
            <a:ext cx="9242289" cy="23374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1637C-F02D-4ED4-9B17-10A92FFC6619}"/>
              </a:ext>
            </a:extLst>
          </p:cNvPr>
          <p:cNvSpPr txBox="1"/>
          <p:nvPr/>
        </p:nvSpPr>
        <p:spPr>
          <a:xfrm>
            <a:off x="4105427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4800" b="1" dirty="0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2272505" y="5326236"/>
            <a:ext cx="78429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atin typeface="+mn-ea"/>
              </a:rPr>
              <a:t>개요</a:t>
            </a:r>
            <a:endParaRPr lang="en-US" altLang="ko-KR" sz="1600" b="1">
              <a:latin typeface="+mn-ea"/>
            </a:endParaRPr>
          </a:p>
          <a:p>
            <a:endParaRPr lang="en-US" altLang="ko-KR" sz="1600" b="1">
              <a:latin typeface="+mn-ea"/>
            </a:endParaRPr>
          </a:p>
          <a:p>
            <a:pPr algn="ctr"/>
            <a:r>
              <a:rPr lang="ko-KR" altLang="en-US" sz="1400" b="1">
                <a:latin typeface="+mn-ea"/>
              </a:rPr>
              <a:t>정류장</a:t>
            </a:r>
            <a:r>
              <a:rPr lang="ko-KR" altLang="en-US" sz="1400">
                <a:latin typeface="+mn-ea"/>
              </a:rPr>
              <a:t>을 기준으로 버스의 </a:t>
            </a:r>
            <a:r>
              <a:rPr lang="ko-KR" altLang="en-US" sz="1400" b="1">
                <a:latin typeface="+mn-ea"/>
              </a:rPr>
              <a:t>도착</a:t>
            </a:r>
            <a:r>
              <a:rPr lang="ko-KR" altLang="en-US" sz="1400">
                <a:latin typeface="+mn-ea"/>
              </a:rPr>
              <a:t> </a:t>
            </a:r>
            <a:r>
              <a:rPr lang="ko-KR" altLang="en-US" sz="1400" b="1">
                <a:latin typeface="+mn-ea"/>
              </a:rPr>
              <a:t>예정시간</a:t>
            </a:r>
            <a:r>
              <a:rPr lang="ko-KR" altLang="en-US" sz="1400">
                <a:latin typeface="+mn-ea"/>
              </a:rPr>
              <a:t>과 </a:t>
            </a:r>
            <a:r>
              <a:rPr lang="ko-KR" altLang="en-US" sz="1400" b="1">
                <a:latin typeface="+mn-ea"/>
              </a:rPr>
              <a:t>버스 노선 정보</a:t>
            </a:r>
            <a:r>
              <a:rPr lang="ko-KR" altLang="en-US" sz="1400">
                <a:latin typeface="+mn-ea"/>
              </a:rPr>
              <a:t>등을 </a:t>
            </a:r>
            <a:r>
              <a:rPr lang="ko-KR" altLang="en-US" sz="1400" b="1">
                <a:latin typeface="+mn-ea"/>
              </a:rPr>
              <a:t>쉽게 알려주는 프로그램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A39EB-E7C3-43F0-8FC5-E4EE2DA0AE0B}"/>
              </a:ext>
            </a:extLst>
          </p:cNvPr>
          <p:cNvSpPr txBox="1"/>
          <p:nvPr/>
        </p:nvSpPr>
        <p:spPr>
          <a:xfrm>
            <a:off x="4982590" y="338115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프로젝트 개요</a:t>
            </a:r>
            <a:endParaRPr lang="en-US" altLang="ko-KR" sz="2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888C2CCA-E414-4C34-A979-860466963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29" y="1383206"/>
            <a:ext cx="4752879" cy="2518243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4954807-E87E-4C4F-90F6-0807FB35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78" y="1383205"/>
            <a:ext cx="3330493" cy="24951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6E3058-6361-4A06-98EA-77D8ACFA20FE}"/>
              </a:ext>
            </a:extLst>
          </p:cNvPr>
          <p:cNvSpPr txBox="1"/>
          <p:nvPr/>
        </p:nvSpPr>
        <p:spPr>
          <a:xfrm>
            <a:off x="2280526" y="4382982"/>
            <a:ext cx="78429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+mn-ea"/>
              </a:rPr>
              <a:t>프로젝트 제목</a:t>
            </a:r>
            <a:endParaRPr lang="en-US" altLang="ko-KR" sz="1600" b="1">
              <a:latin typeface="+mn-ea"/>
            </a:endParaRPr>
          </a:p>
          <a:p>
            <a:endParaRPr lang="en-US" altLang="ko-KR" sz="1600" b="1">
              <a:latin typeface="+mn-ea"/>
            </a:endParaRPr>
          </a:p>
          <a:p>
            <a:r>
              <a:rPr lang="en-US" altLang="ko-KR" sz="1400" b="1">
                <a:latin typeface="+mn-ea"/>
              </a:rPr>
              <a:t>     </a:t>
            </a:r>
            <a:r>
              <a:rPr lang="ko-KR" altLang="en-US" sz="1400" b="1">
                <a:latin typeface="+mn-ea"/>
              </a:rPr>
              <a:t>공공데이터를 이용한 버스 알림이</a:t>
            </a: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28944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주요기능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62" name="표 2">
            <a:extLst>
              <a:ext uri="{FF2B5EF4-FFF2-40B4-BE49-F238E27FC236}">
                <a16:creationId xmlns:a16="http://schemas.microsoft.com/office/drawing/2014/main" id="{B53C4628-4C64-4BAF-B216-276F214D5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325893"/>
              </p:ext>
            </p:extLst>
          </p:nvPr>
        </p:nvGraphicFramePr>
        <p:xfrm>
          <a:off x="1558456" y="1565856"/>
          <a:ext cx="8181892" cy="4380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023">
                  <a:extLst>
                    <a:ext uri="{9D8B030D-6E8A-4147-A177-3AD203B41FA5}">
                      <a16:colId xmlns:a16="http://schemas.microsoft.com/office/drawing/2014/main" val="810340890"/>
                    </a:ext>
                  </a:extLst>
                </a:gridCol>
                <a:gridCol w="1929800">
                  <a:extLst>
                    <a:ext uri="{9D8B030D-6E8A-4147-A177-3AD203B41FA5}">
                      <a16:colId xmlns:a16="http://schemas.microsoft.com/office/drawing/2014/main" val="1788965162"/>
                    </a:ext>
                  </a:extLst>
                </a:gridCol>
                <a:gridCol w="3990728">
                  <a:extLst>
                    <a:ext uri="{9D8B030D-6E8A-4147-A177-3AD203B41FA5}">
                      <a16:colId xmlns:a16="http://schemas.microsoft.com/office/drawing/2014/main" val="1341754126"/>
                    </a:ext>
                  </a:extLst>
                </a:gridCol>
                <a:gridCol w="1134341">
                  <a:extLst>
                    <a:ext uri="{9D8B030D-6E8A-4147-A177-3AD203B41FA5}">
                      <a16:colId xmlns:a16="http://schemas.microsoft.com/office/drawing/2014/main" val="3774691870"/>
                    </a:ext>
                  </a:extLst>
                </a:gridCol>
              </a:tblGrid>
              <a:tr h="79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대분류</a:t>
                      </a:r>
                    </a:p>
                  </a:txBody>
                  <a:tcPr anchor="ctr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소분류</a:t>
                      </a:r>
                    </a:p>
                  </a:txBody>
                  <a:tcPr anchor="ctr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 설명</a:t>
                      </a:r>
                    </a:p>
                  </a:txBody>
                  <a:tcPr anchor="ctr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구현현황</a:t>
                      </a:r>
                    </a:p>
                  </a:txBody>
                  <a:tcPr anchor="ctr">
                    <a:solidFill>
                      <a:srgbClr val="36D2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534398"/>
                  </a:ext>
                </a:extLst>
              </a:tr>
              <a:tr h="48780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회원 기능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1.1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+mj-ea"/>
                          <a:ea typeface="+mj-ea"/>
                        </a:rPr>
                        <a:t>회원으로 시스템에 등록하는 기능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779141"/>
                  </a:ext>
                </a:extLst>
              </a:tr>
              <a:tr h="487803"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1.2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즐겨찾기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+mj-ea"/>
                          <a:ea typeface="+mj-ea"/>
                        </a:rPr>
                        <a:t>자주 사용하는 버스를 검색하지 않고 확인하는 기능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1600" b="1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79192"/>
                  </a:ext>
                </a:extLst>
              </a:tr>
              <a:tr h="487803"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1.3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도착 예정 알림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+mj-ea"/>
                          <a:ea typeface="+mj-ea"/>
                        </a:rPr>
                        <a:t>특정 정류장에 도착 예정인 버스를 알리는 기능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069654"/>
                  </a:ext>
                </a:extLst>
              </a:tr>
              <a:tr h="54298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검색 기능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2.1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정류장 이름 검색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+mj-ea"/>
                          <a:ea typeface="+mj-ea"/>
                        </a:rPr>
                        <a:t>정류장 이름으로 해당 정류장을 지나는 버스 검색 기능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59071"/>
                  </a:ext>
                </a:extLst>
              </a:tr>
              <a:tr h="487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2.2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버스 번호 검색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+mj-ea"/>
                          <a:ea typeface="+mj-ea"/>
                        </a:rPr>
                        <a:t>버스 번호로 특정 버스를 검색하는 기능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2402"/>
                  </a:ext>
                </a:extLst>
              </a:tr>
              <a:tr h="54298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정류장 기능 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3.1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버스 정류장 위치 조희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+mj-ea"/>
                          <a:ea typeface="+mj-ea"/>
                        </a:rPr>
                        <a:t>실시간으로 특정 버스의 정류장 위치를  조회하는 기능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490796"/>
                  </a:ext>
                </a:extLst>
              </a:tr>
              <a:tr h="542987"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3.2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전체 정류장 경로 조회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특정 버스가 지나는 전체 정류장 경로를 조회하는 기능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187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939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17375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설계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F9F93E-7825-4AD9-AC6C-A67B136B49AE}"/>
              </a:ext>
            </a:extLst>
          </p:cNvPr>
          <p:cNvSpPr txBox="1"/>
          <p:nvPr/>
        </p:nvSpPr>
        <p:spPr>
          <a:xfrm>
            <a:off x="557400" y="1256234"/>
            <a:ext cx="1613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패킷 설계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D2A98CA-CCBA-440C-BFEA-C465BE1CE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950136"/>
            <a:ext cx="4290240" cy="4132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BBBFD-E286-4B97-8631-607193600155}"/>
              </a:ext>
            </a:extLst>
          </p:cNvPr>
          <p:cNvSpPr txBox="1"/>
          <p:nvPr/>
        </p:nvSpPr>
        <p:spPr>
          <a:xfrm>
            <a:off x="5364479" y="2313830"/>
            <a:ext cx="58071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1.  String</a:t>
            </a:r>
            <a:r>
              <a:rPr lang="ko-KR" altLang="en-US" sz="1600" b="1"/>
              <a:t> </a:t>
            </a:r>
            <a:r>
              <a:rPr lang="en-US" altLang="ko-KR" sz="1600" b="1"/>
              <a:t>msg</a:t>
            </a:r>
            <a:r>
              <a:rPr lang="ko-KR" altLang="en-US" sz="1600" b="1"/>
              <a:t> </a:t>
            </a:r>
            <a:r>
              <a:rPr lang="en-US" altLang="ko-KR" sz="1600" b="1"/>
              <a:t>:</a:t>
            </a:r>
            <a:r>
              <a:rPr lang="ko-KR" altLang="en-US" sz="1600" b="1"/>
              <a:t>  </a:t>
            </a:r>
            <a:r>
              <a:rPr lang="en-US" altLang="ko-KR" sz="1600" b="1"/>
              <a:t>( , )</a:t>
            </a:r>
            <a:r>
              <a:rPr lang="ko-KR" altLang="en-US" sz="1600" b="1"/>
              <a:t>으로 데이터구분</a:t>
            </a:r>
            <a:endParaRPr lang="en-US" altLang="ko-KR" sz="1600" b="1"/>
          </a:p>
          <a:p>
            <a:endParaRPr lang="en-US" altLang="ko-KR" sz="1600" b="1"/>
          </a:p>
          <a:p>
            <a:endParaRPr lang="en-US" altLang="ko-KR" sz="1600" b="1"/>
          </a:p>
          <a:p>
            <a:pPr marL="285750" indent="-285750">
              <a:buFontTx/>
              <a:buChar char="-"/>
            </a:pPr>
            <a:r>
              <a:rPr lang="en-US" altLang="ko-KR" sz="1600" b="1"/>
              <a:t>type, id, password, address, email</a:t>
            </a:r>
            <a:r>
              <a:rPr lang="ko-KR" altLang="en-US" sz="1600" b="1"/>
              <a:t>  </a:t>
            </a:r>
            <a:endParaRPr lang="en-US" altLang="ko-KR" sz="1600" b="1"/>
          </a:p>
          <a:p>
            <a:endParaRPr lang="en-US" altLang="ko-KR" sz="1600" b="1"/>
          </a:p>
          <a:p>
            <a:endParaRPr lang="en-US" altLang="ko-KR" sz="1600" b="1"/>
          </a:p>
          <a:p>
            <a:endParaRPr lang="en-US" altLang="ko-KR" sz="1600" b="1"/>
          </a:p>
          <a:p>
            <a:r>
              <a:rPr lang="en-US" altLang="ko-KR" sz="1600" b="1"/>
              <a:t>2.  Bus</a:t>
            </a:r>
            <a:r>
              <a:rPr lang="ko-KR" altLang="en-US" sz="1600" b="1"/>
              <a:t> </a:t>
            </a:r>
            <a:r>
              <a:rPr lang="en-US" altLang="ko-KR" sz="1600" b="1"/>
              <a:t>bus </a:t>
            </a:r>
          </a:p>
          <a:p>
            <a:endParaRPr lang="en-US" altLang="ko-KR" sz="1600" b="1"/>
          </a:p>
          <a:p>
            <a:r>
              <a:rPr lang="en-US" altLang="ko-KR" sz="1600" b="1"/>
              <a:t>-  </a:t>
            </a:r>
            <a:r>
              <a:rPr lang="ko-KR" altLang="en-US" sz="1600" b="1"/>
              <a:t>버스 </a:t>
            </a:r>
            <a:r>
              <a:rPr lang="en-US" altLang="ko-KR" sz="1600" b="1"/>
              <a:t>ID , </a:t>
            </a:r>
            <a:r>
              <a:rPr lang="ko-KR" altLang="en-US" sz="1600" b="1"/>
              <a:t>버스 종류</a:t>
            </a:r>
            <a:r>
              <a:rPr lang="en-US" altLang="ko-KR" sz="1600" b="1"/>
              <a:t>, </a:t>
            </a:r>
            <a:r>
              <a:rPr lang="ko-KR" altLang="en-US" sz="1600" b="1"/>
              <a:t> 지역</a:t>
            </a:r>
            <a:r>
              <a:rPr lang="en-US" altLang="ko-KR" sz="1600" b="1"/>
              <a:t>, </a:t>
            </a:r>
            <a:r>
              <a:rPr lang="ko-KR" altLang="en-US" sz="1600" b="1"/>
              <a:t>위도</a:t>
            </a:r>
            <a:r>
              <a:rPr lang="en-US" altLang="ko-KR" sz="1600" b="1"/>
              <a:t>, </a:t>
            </a:r>
            <a:r>
              <a:rPr lang="ko-KR" altLang="en-US" sz="1600" b="1"/>
              <a:t>경도</a:t>
            </a:r>
            <a:r>
              <a:rPr lang="en-US" altLang="ko-KR" sz="1600" b="1"/>
              <a:t>, </a:t>
            </a:r>
            <a:r>
              <a:rPr lang="ko-KR" altLang="en-US" sz="1600" b="1"/>
              <a:t>정류장 리스트</a:t>
            </a:r>
            <a:r>
              <a:rPr lang="en-US" altLang="ko-KR" sz="1600" b="1"/>
              <a:t> </a:t>
            </a:r>
            <a:r>
              <a:rPr lang="ko-KR" altLang="en-US" sz="1600" b="1"/>
              <a:t>등</a:t>
            </a:r>
            <a:endParaRPr lang="en-US" altLang="ko-KR" sz="1600" b="1"/>
          </a:p>
        </p:txBody>
      </p:sp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17375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설계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F9F93E-7825-4AD9-AC6C-A67B136B49AE}"/>
              </a:ext>
            </a:extLst>
          </p:cNvPr>
          <p:cNvSpPr txBox="1"/>
          <p:nvPr/>
        </p:nvSpPr>
        <p:spPr>
          <a:xfrm>
            <a:off x="557400" y="1310091"/>
            <a:ext cx="1406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UI</a:t>
            </a:r>
            <a:r>
              <a:rPr lang="ko-KR" altLang="en-US" sz="2000" b="1"/>
              <a:t>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74B939-CA09-4027-86BD-FAE69471B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9" y="2522661"/>
            <a:ext cx="3197427" cy="2967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7D989-E111-4769-8278-5F3888A6C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37" y="2481099"/>
            <a:ext cx="3355176" cy="3009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32263C-8352-4269-BCC6-FDD7A90F3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12" y="2463099"/>
            <a:ext cx="4381168" cy="3086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421D88-FF4B-44A9-8476-D50BEF8100F3}"/>
              </a:ext>
            </a:extLst>
          </p:cNvPr>
          <p:cNvSpPr txBox="1"/>
          <p:nvPr/>
        </p:nvSpPr>
        <p:spPr>
          <a:xfrm>
            <a:off x="932436" y="5621354"/>
            <a:ext cx="1405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시작 </a:t>
            </a:r>
            <a:r>
              <a:rPr lang="en-US" altLang="ko-KR" sz="1600" b="1"/>
              <a:t>UI</a:t>
            </a:r>
            <a:endParaRPr lang="ko-KR" altLang="en-US" sz="16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DF616-5A15-4207-875A-CF4580B832EE}"/>
              </a:ext>
            </a:extLst>
          </p:cNvPr>
          <p:cNvSpPr txBox="1"/>
          <p:nvPr/>
        </p:nvSpPr>
        <p:spPr>
          <a:xfrm>
            <a:off x="5286672" y="5687561"/>
            <a:ext cx="1405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메인 </a:t>
            </a:r>
            <a:r>
              <a:rPr lang="en-US" altLang="ko-KR" sz="1600" b="1"/>
              <a:t>UI</a:t>
            </a:r>
            <a:endParaRPr lang="ko-KR" altLang="en-US" sz="1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0C9DF-5B04-4C09-BF3A-DB1631E992B2}"/>
              </a:ext>
            </a:extLst>
          </p:cNvPr>
          <p:cNvSpPr txBox="1"/>
          <p:nvPr/>
        </p:nvSpPr>
        <p:spPr>
          <a:xfrm>
            <a:off x="9640908" y="5687561"/>
            <a:ext cx="1405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회원가입 </a:t>
            </a:r>
            <a:r>
              <a:rPr lang="en-US" altLang="ko-KR" sz="1600" b="1"/>
              <a:t>UI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351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17271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구현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BE7F1E-D986-4F43-B39E-ED02540F8BA1}"/>
              </a:ext>
            </a:extLst>
          </p:cNvPr>
          <p:cNvSpPr txBox="1"/>
          <p:nvPr/>
        </p:nvSpPr>
        <p:spPr>
          <a:xfrm>
            <a:off x="557400" y="1164849"/>
            <a:ext cx="319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API </a:t>
            </a:r>
            <a:r>
              <a:rPr lang="ko-KR" altLang="en-US" sz="2000" b="1"/>
              <a:t>구현 </a:t>
            </a:r>
            <a:r>
              <a:rPr lang="en-US" altLang="ko-KR" sz="2000" b="1"/>
              <a:t>– </a:t>
            </a:r>
            <a:r>
              <a:rPr lang="ko-KR" altLang="en-US" sz="2000" b="1"/>
              <a:t>공공데이터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EB27313-571B-4683-8D1D-0AAFF5CFE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564960"/>
            <a:ext cx="4841536" cy="43850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6E40AE-8AFE-42BF-B57D-EB1241339EA3}"/>
              </a:ext>
            </a:extLst>
          </p:cNvPr>
          <p:cNvSpPr txBox="1"/>
          <p:nvPr/>
        </p:nvSpPr>
        <p:spPr>
          <a:xfrm>
            <a:off x="732329" y="6095738"/>
            <a:ext cx="2607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1. API </a:t>
            </a:r>
            <a:r>
              <a:rPr lang="ko-KR" altLang="en-US" sz="1600" b="1"/>
              <a:t>활용신청</a:t>
            </a:r>
          </a:p>
        </p:txBody>
      </p:sp>
      <p:pic>
        <p:nvPicPr>
          <p:cNvPr id="12" name="그림 11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8D2F16F8-B5D0-4F1B-B5D4-A97AC050D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73" y="1564959"/>
            <a:ext cx="5262288" cy="26607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B4F-4ADF-401F-895B-864DEFB1F4EA}"/>
              </a:ext>
            </a:extLst>
          </p:cNvPr>
          <p:cNvSpPr txBox="1"/>
          <p:nvPr/>
        </p:nvSpPr>
        <p:spPr>
          <a:xfrm>
            <a:off x="5782073" y="4447848"/>
            <a:ext cx="61448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2. API</a:t>
            </a:r>
            <a:r>
              <a:rPr lang="ko-KR" altLang="en-US" sz="1600" b="1"/>
              <a:t> 호출 방식</a:t>
            </a:r>
            <a:endParaRPr lang="en-US" altLang="ko-KR" sz="1600" b="1"/>
          </a:p>
          <a:p>
            <a:endParaRPr lang="en-US" altLang="ko-KR" sz="1600" b="1"/>
          </a:p>
          <a:p>
            <a:r>
              <a:rPr lang="en-US" altLang="ko-KR" sz="1600" b="1"/>
              <a:t>URL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serviceURL/operationName/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serviceKey=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key</a:t>
            </a:r>
          </a:p>
          <a:p>
            <a:pPr marL="285750" indent="-285750">
              <a:buFontTx/>
              <a:buChar char="-"/>
            </a:pPr>
            <a:endParaRPr lang="en-US" altLang="ko-KR" sz="1600" b="1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r>
              <a:rPr lang="ko-KR" altLang="en-US" sz="1600" b="1"/>
              <a:t>행위</a:t>
            </a:r>
            <a:endParaRPr lang="en-US" altLang="ko-KR" sz="1600" b="1"/>
          </a:p>
          <a:p>
            <a:r>
              <a:rPr lang="en-US" altLang="ko-KR" sz="1600"/>
              <a:t>- GET </a:t>
            </a:r>
            <a:r>
              <a:rPr lang="ko-KR" altLang="en-US" sz="1600"/>
              <a:t>방식</a:t>
            </a:r>
            <a:r>
              <a:rPr lang="en-US" altLang="ko-KR" sz="1600"/>
              <a:t> </a:t>
            </a:r>
          </a:p>
          <a:p>
            <a:endParaRPr lang="en-US" altLang="ko-KR" sz="1600" b="1"/>
          </a:p>
        </p:txBody>
      </p:sp>
    </p:spTree>
    <p:extLst>
      <p:ext uri="{BB962C8B-B14F-4D97-AF65-F5344CB8AC3E}">
        <p14:creationId xmlns:p14="http://schemas.microsoft.com/office/powerpoint/2010/main" val="275372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17271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구현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D6411B-355C-4A7A-AD10-909A7FCFBD18}"/>
              </a:ext>
            </a:extLst>
          </p:cNvPr>
          <p:cNvSpPr txBox="1"/>
          <p:nvPr/>
        </p:nvSpPr>
        <p:spPr>
          <a:xfrm>
            <a:off x="5708668" y="3659587"/>
            <a:ext cx="4637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4. pom.xml </a:t>
            </a:r>
            <a:r>
              <a:rPr lang="ko-KR" altLang="en-US" sz="1600" b="1"/>
              <a:t>파일 설정</a:t>
            </a:r>
            <a:endParaRPr lang="en-US" altLang="ko-KR" sz="1600" b="1"/>
          </a:p>
          <a:p>
            <a:endParaRPr lang="en-US" altLang="ko-KR" sz="1600" b="1"/>
          </a:p>
          <a:p>
            <a:r>
              <a:rPr lang="en-US" altLang="ko-KR" sz="1600"/>
              <a:t>    - xpp3 </a:t>
            </a:r>
            <a:r>
              <a:rPr lang="ko-KR" altLang="en-US" sz="1600"/>
              <a:t>외부 라이브러리 추가</a:t>
            </a:r>
            <a:endParaRPr lang="en-US" altLang="ko-KR" sz="1600"/>
          </a:p>
          <a:p>
            <a:r>
              <a:rPr lang="en-US" altLang="ko-KR" sz="1600"/>
              <a:t>    - xml </a:t>
            </a:r>
            <a:r>
              <a:rPr lang="ko-KR" altLang="en-US" sz="1600"/>
              <a:t>데이터를 </a:t>
            </a:r>
            <a:r>
              <a:rPr lang="en-US" altLang="ko-KR" sz="1600"/>
              <a:t>Bus </a:t>
            </a:r>
            <a:r>
              <a:rPr lang="ko-KR" altLang="en-US" sz="1600"/>
              <a:t>객체로 파싱</a:t>
            </a:r>
            <a:endParaRPr lang="en-US" altLang="ko-KR" sz="160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506BDA2-82C0-4927-83FF-57BECE9F9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68" y="2034218"/>
            <a:ext cx="3479753" cy="1331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143FA6-431C-424C-AE8B-CF78D2C174D1}"/>
              </a:ext>
            </a:extLst>
          </p:cNvPr>
          <p:cNvSpPr txBox="1"/>
          <p:nvPr/>
        </p:nvSpPr>
        <p:spPr>
          <a:xfrm>
            <a:off x="557400" y="1164849"/>
            <a:ext cx="319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API </a:t>
            </a:r>
            <a:r>
              <a:rPr lang="ko-KR" altLang="en-US" sz="2000" b="1"/>
              <a:t>구현 </a:t>
            </a:r>
            <a:r>
              <a:rPr lang="en-US" altLang="ko-KR" sz="2000" b="1"/>
              <a:t>– </a:t>
            </a:r>
            <a:r>
              <a:rPr lang="ko-KR" altLang="en-US" sz="2000" b="1"/>
              <a:t>공공데이터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A8A09-8AAD-45F3-BF3A-3ACDD58BA00A}"/>
              </a:ext>
            </a:extLst>
          </p:cNvPr>
          <p:cNvSpPr txBox="1"/>
          <p:nvPr/>
        </p:nvSpPr>
        <p:spPr>
          <a:xfrm>
            <a:off x="1198953" y="5586273"/>
            <a:ext cx="230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3. </a:t>
            </a:r>
            <a:r>
              <a:rPr lang="ko-KR" altLang="en-US" sz="1600" b="1"/>
              <a:t>호출 결과</a:t>
            </a:r>
            <a:r>
              <a:rPr lang="en-US" altLang="ko-KR" sz="1600" b="1"/>
              <a:t>(xml)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D30EF46-ED62-497F-93CE-75EEF6791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957276"/>
            <a:ext cx="3606985" cy="35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5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17271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구현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143FA6-431C-424C-AE8B-CF78D2C174D1}"/>
              </a:ext>
            </a:extLst>
          </p:cNvPr>
          <p:cNvSpPr txBox="1"/>
          <p:nvPr/>
        </p:nvSpPr>
        <p:spPr>
          <a:xfrm>
            <a:off x="557400" y="1164849"/>
            <a:ext cx="319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API </a:t>
            </a:r>
            <a:r>
              <a:rPr lang="ko-KR" altLang="en-US" sz="2000" b="1"/>
              <a:t>구현 </a:t>
            </a:r>
            <a:r>
              <a:rPr lang="en-US" altLang="ko-KR" sz="2000" b="1"/>
              <a:t>– </a:t>
            </a:r>
            <a:r>
              <a:rPr lang="ko-KR" altLang="en-US" sz="2000" b="1"/>
              <a:t>지도 </a:t>
            </a:r>
            <a:r>
              <a:rPr lang="en-US" altLang="ko-KR" sz="2000" b="1"/>
              <a:t>API</a:t>
            </a:r>
            <a:endParaRPr lang="ko-KR" alt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A8A09-8AAD-45F3-BF3A-3ACDD58BA00A}"/>
              </a:ext>
            </a:extLst>
          </p:cNvPr>
          <p:cNvSpPr txBox="1"/>
          <p:nvPr/>
        </p:nvSpPr>
        <p:spPr>
          <a:xfrm>
            <a:off x="799240" y="4641090"/>
            <a:ext cx="290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무료 정적 웹 호스팅 서비스</a:t>
            </a:r>
            <a:r>
              <a:rPr lang="en-US" altLang="ko-KR" sz="1600" b="1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A65907-0B42-459A-89AB-C950D441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4" y="3126615"/>
            <a:ext cx="3028950" cy="151447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58BDF3D-A64B-4D4B-AE9E-1CDC163B7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59" y="3030094"/>
            <a:ext cx="5263764" cy="1949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2BDE56-E7F7-4D3C-B940-598801731C57}"/>
              </a:ext>
            </a:extLst>
          </p:cNvPr>
          <p:cNvSpPr txBox="1"/>
          <p:nvPr/>
        </p:nvSpPr>
        <p:spPr>
          <a:xfrm>
            <a:off x="8179880" y="2600480"/>
            <a:ext cx="290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웹 도메인 생성</a:t>
            </a:r>
            <a:endParaRPr lang="en-US" altLang="ko-KR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055866-5BDB-49F6-A8C2-885864FEC2E8}"/>
              </a:ext>
            </a:extLst>
          </p:cNvPr>
          <p:cNvSpPr txBox="1"/>
          <p:nvPr/>
        </p:nvSpPr>
        <p:spPr>
          <a:xfrm>
            <a:off x="7202732" y="4949966"/>
            <a:ext cx="5050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(</a:t>
            </a:r>
            <a:r>
              <a:rPr lang="en-US" altLang="ko-KR" sz="1600" i="0" u="sng">
                <a:effectLst/>
                <a:latin typeface="-apple-system"/>
                <a:hlinkClick r:id="rId4"/>
              </a:rPr>
              <a:t>https://zen-rosalind-5bc863.netlify.app</a:t>
            </a:r>
            <a:r>
              <a:rPr lang="en-US" altLang="ko-KR" sz="1600" b="1"/>
              <a:t>)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2B0772C-982D-4200-B650-9FA0AD06F8F2}"/>
              </a:ext>
            </a:extLst>
          </p:cNvPr>
          <p:cNvCxnSpPr>
            <a:cxnSpLocks/>
            <a:stCxn id="2" idx="0"/>
            <a:endCxn id="11" idx="1"/>
          </p:cNvCxnSpPr>
          <p:nvPr/>
        </p:nvCxnSpPr>
        <p:spPr>
          <a:xfrm rot="16200000" flipH="1">
            <a:off x="3884722" y="1433132"/>
            <a:ext cx="878254" cy="4265220"/>
          </a:xfrm>
          <a:prstGeom prst="bentConnector4">
            <a:avLst>
              <a:gd name="adj1" fmla="val -26029"/>
              <a:gd name="adj2" fmla="val 6775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311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321</Words>
  <Application>Microsoft Office PowerPoint</Application>
  <PresentationFormat>와이드스크린</PresentationFormat>
  <Paragraphs>111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Consolas</vt:lpstr>
      <vt:lpstr>Arial</vt:lpstr>
      <vt:lpstr>맑은 고딕</vt:lpstr>
      <vt:lpstr>KoPubWorld돋움체 Bold</vt:lpstr>
      <vt:lpstr>-apple-system</vt:lpstr>
      <vt:lpstr>KoPubWorld돋움체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951</cp:lastModifiedBy>
  <cp:revision>70</cp:revision>
  <dcterms:created xsi:type="dcterms:W3CDTF">2020-01-03T14:16:53Z</dcterms:created>
  <dcterms:modified xsi:type="dcterms:W3CDTF">2021-06-03T04:16:51Z</dcterms:modified>
</cp:coreProperties>
</file>